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1" r:id="rId3"/>
    <p:sldId id="271" r:id="rId4"/>
    <p:sldId id="259" r:id="rId5"/>
    <p:sldId id="260" r:id="rId6"/>
    <p:sldId id="278" r:id="rId7"/>
    <p:sldId id="267" r:id="rId8"/>
    <p:sldId id="273" r:id="rId9"/>
    <p:sldId id="268" r:id="rId10"/>
    <p:sldId id="269" r:id="rId11"/>
    <p:sldId id="270" r:id="rId12"/>
    <p:sldId id="275" r:id="rId13"/>
    <p:sldId id="276" r:id="rId14"/>
    <p:sldId id="279" r:id="rId15"/>
    <p:sldId id="266" r:id="rId16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  <a:srgbClr val="CC66FF"/>
    <a:srgbClr val="CC00FF"/>
    <a:srgbClr val="40A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>
        <p:scale>
          <a:sx n="76" d="100"/>
          <a:sy n="76" d="100"/>
        </p:scale>
        <p:origin x="-18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 smtClean="0"/>
            </a:lvl1pPr>
          </a:lstStyle>
          <a:p>
            <a:pPr>
              <a:defRPr/>
            </a:pPr>
            <a:fld id="{A604EF82-DEA0-4A5D-B008-CAB6CA5197E8}" type="datetimeFigureOut">
              <a:rPr lang="ru-RU"/>
              <a:pPr>
                <a:defRPr/>
              </a:pPr>
              <a:t>24.12.2025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 smtClean="0"/>
            </a:lvl1pPr>
          </a:lstStyle>
          <a:p>
            <a:pPr>
              <a:defRPr/>
            </a:pPr>
            <a:fld id="{24280814-A31F-4DD9-BAAF-9E5B229E5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5864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F51530-B92E-4B85-8903-5168AEDDD9E1}" type="datetimeFigureOut">
              <a:rPr lang="uk-UA" smtClean="0"/>
              <a:t>24.12.2025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DDA8D-0796-480C-B829-5E6CEB63C70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1648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DDA8D-0796-480C-B829-5E6CEB63C703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077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pPr>
              <a:defRPr/>
            </a:pPr>
            <a:fld id="{DBA17822-964F-48A7-B21E-6E8106A3D233}" type="datetimeFigureOut">
              <a:rPr lang="ru-RU" smtClean="0"/>
              <a:pPr>
                <a:defRPr/>
              </a:pPr>
              <a:t>24.12.2025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BB88F609-F5F8-4A86-A1B9-247B0555A8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B1E20D-43B7-4221-9A77-6DF052ABDB1E}" type="datetimeFigureOut">
              <a:rPr lang="ru-RU" smtClean="0"/>
              <a:pPr>
                <a:defRPr/>
              </a:pPr>
              <a:t>24.12.2025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02C9D6-0883-4278-B609-BCDD234AA9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3CBDB8-6835-475E-BBC0-A15B90DA1774}" type="datetimeFigureOut">
              <a:rPr lang="ru-RU" smtClean="0"/>
              <a:pPr>
                <a:defRPr/>
              </a:pPr>
              <a:t>24.12.2025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838559-3C37-4414-B67D-F299D6205D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6241BC-FCA7-4BF2-888E-0F6CE2F232BC}" type="datetimeFigureOut">
              <a:rPr lang="ru-RU" smtClean="0"/>
              <a:pPr>
                <a:defRPr/>
              </a:pPr>
              <a:t>24.12.2025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CA7B17-F5A6-41C9-A9DC-03898F1187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5E9C58-463E-4E96-96EA-1F5223A8F4A1}" type="datetimeFigureOut">
              <a:rPr lang="ru-RU" smtClean="0"/>
              <a:pPr>
                <a:defRPr/>
              </a:pPr>
              <a:t>24.12.2025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644A86-F588-4E73-B2B8-83655E3C2E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25D798-D12F-4865-8DED-C499AA504D38}" type="datetimeFigureOut">
              <a:rPr lang="ru-RU" smtClean="0"/>
              <a:pPr>
                <a:defRPr/>
              </a:pPr>
              <a:t>24.12.2025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945DB0-09E1-411F-820F-B987A55903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E0F118-B51C-4158-B773-B2F2107A3F99}" type="datetimeFigureOut">
              <a:rPr lang="ru-RU" smtClean="0"/>
              <a:pPr>
                <a:defRPr/>
              </a:pPr>
              <a:t>24.12.2025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5725B9-983F-4C0F-A3C2-A3D4BFC1D0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90BFC3-2B1F-4005-8CDB-C8C4E3150BF6}" type="datetimeFigureOut">
              <a:rPr lang="ru-RU" smtClean="0"/>
              <a:pPr>
                <a:defRPr/>
              </a:pPr>
              <a:t>24.12.2025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4966A5-1E23-4D75-9B10-38D2479C78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739A16-BDF3-4CD2-9676-3018DB25893A}" type="datetimeFigureOut">
              <a:rPr lang="ru-RU" smtClean="0"/>
              <a:pPr>
                <a:defRPr/>
              </a:pPr>
              <a:t>24.12.2025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9226D2-694B-432E-831C-1FC380B068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pPr>
              <a:defRPr/>
            </a:pPr>
            <a:fld id="{F5196ECD-B67D-4BB5-896E-918A0BF81390}" type="datetimeFigureOut">
              <a:rPr lang="ru-RU" smtClean="0"/>
              <a:pPr>
                <a:defRPr/>
              </a:pPr>
              <a:t>24.12.2025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pPr>
              <a:defRPr/>
            </a:pPr>
            <a:fld id="{C8BC9E0E-4548-4C2B-B864-5A4CA6530D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pPr>
              <a:defRPr/>
            </a:pPr>
            <a:fld id="{0391E796-92BE-4DB8-A54F-A5C715404768}" type="datetimeFigureOut">
              <a:rPr lang="ru-RU" smtClean="0"/>
              <a:pPr>
                <a:defRPr/>
              </a:pPr>
              <a:t>24.12.2025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pPr>
              <a:defRPr/>
            </a:pPr>
            <a:fld id="{01DF61EC-7C22-4CA0-B33F-C1D5E4DDD6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4709C918-A52C-4018-B5E2-1C3F2595A224}" type="datetimeFigureOut">
              <a:rPr lang="ru-RU" smtClean="0"/>
              <a:pPr>
                <a:defRPr/>
              </a:pPr>
              <a:t>24.12.2025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8A960437-2412-411A-B1A5-D9D221BAC4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971600" y="980728"/>
            <a:ext cx="7128792" cy="4752527"/>
          </a:xfrm>
        </p:spPr>
        <p:txBody>
          <a:bodyPr anchor="ctr">
            <a:normAutofit fontScale="90000"/>
          </a:bodyPr>
          <a:lstStyle/>
          <a:p>
            <a:pPr eaLnBrk="1" hangingPunct="1">
              <a:defRPr/>
            </a:pP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підсумки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участі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І (районному)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етапі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та участь </a:t>
            </a:r>
            <a:b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 ІІ (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обласному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етапі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Всеукраїнських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учнівських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олімпіад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предметів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підсумки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участі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uk-UA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І (територіальному) етапі Всеукраїнського конкурсу-захисту науково-дослідницьких робіт учнів-членів Малої академії наук України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 2025/2026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навчальному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році</a:t>
            </a:r>
            <a:endParaRPr lang="ru-RU" sz="32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Науково-дослідницькі роботи були представлені в таких </a:t>
            </a:r>
            <a:b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наукових секціях:</a:t>
            </a:r>
            <a:endParaRPr lang="ru-RU" sz="36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“Історичне краєзнавство”    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- 1 робота;</a:t>
            </a:r>
          </a:p>
          <a:p>
            <a:pPr marL="0" indent="0"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“Українська мова”                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- 1 робота;</a:t>
            </a:r>
          </a:p>
          <a:p>
            <a:pPr marL="0" indent="0" algn="just"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“Англійська мова та англомовна література”                            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- 1 робота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“Математика”                        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- 1 робота.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7250980" cy="704832"/>
          </a:xfrm>
        </p:spPr>
        <p:txBody>
          <a:bodyPr/>
          <a:lstStyle/>
          <a:p>
            <a:r>
              <a:rPr lang="uk-UA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Переможці І (територіального) етапу: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700808"/>
            <a:ext cx="7416824" cy="4320480"/>
          </a:xfrm>
        </p:spPr>
        <p:txBody>
          <a:bodyPr/>
          <a:lstStyle/>
          <a:p>
            <a:pPr algn="ctr">
              <a:buNone/>
            </a:pPr>
            <a:r>
              <a:rPr lang="uk-UA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uk-UA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Секція “Історичне краєзнавство”: </a:t>
            </a:r>
          </a:p>
          <a:p>
            <a:pPr>
              <a:buNone/>
            </a:pPr>
            <a:endParaRPr lang="uk-UA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uk-UA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Мацегора</a:t>
            </a:r>
            <a:r>
              <a:rPr lang="uk-UA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Іван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учень 10-го класу </a:t>
            </a:r>
          </a:p>
          <a:p>
            <a:pPr marL="0" indent="0"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КЗ “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Сахновщинський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ліцей № 2” </a:t>
            </a:r>
          </a:p>
          <a:p>
            <a:pPr marL="0" indent="0"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(науковий керівник: Грицай Тетяна Анатоліївна)</a:t>
            </a:r>
          </a:p>
          <a:p>
            <a:pPr algn="ctr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  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0" y="2967038"/>
            <a:ext cx="1889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92696"/>
            <a:ext cx="6582668" cy="704832"/>
          </a:xfrm>
        </p:spPr>
        <p:txBody>
          <a:bodyPr>
            <a:normAutofit fontScale="90000"/>
          </a:bodyPr>
          <a:lstStyle/>
          <a:p>
            <a:r>
              <a:rPr lang="uk-UA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Переможці І (територіального) етапу: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700808"/>
            <a:ext cx="7416824" cy="29214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    	    	</a:t>
            </a:r>
            <a:r>
              <a:rPr lang="uk-UA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Секція “Українська мова”:</a:t>
            </a:r>
          </a:p>
          <a:p>
            <a:pPr>
              <a:buNone/>
            </a:pPr>
            <a:endParaRPr lang="uk-UA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Рясна Віта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учениця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-го класу </a:t>
            </a:r>
          </a:p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КЗ “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Гришівський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ліцей” </a:t>
            </a:r>
          </a:p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(науковий керівник: Ковальська Наталія Іванівна).</a:t>
            </a:r>
          </a:p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530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6870700" cy="720080"/>
          </a:xfrm>
        </p:spPr>
        <p:txBody>
          <a:bodyPr>
            <a:normAutofit fontScale="90000"/>
          </a:bodyPr>
          <a:lstStyle/>
          <a:p>
            <a:r>
              <a:rPr lang="uk-UA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Переможці І (територіального) етапу: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700808"/>
            <a:ext cx="7344816" cy="29214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    	    	</a:t>
            </a: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Секція «Математика”:</a:t>
            </a:r>
          </a:p>
          <a:p>
            <a:pPr>
              <a:buNone/>
            </a:pPr>
            <a:endParaRPr lang="uk-UA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uk-UA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Шпак Анастасія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учениця 9-го класу </a:t>
            </a:r>
          </a:p>
          <a:p>
            <a:pPr marL="0" indent="0"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КЗ “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Сахновщинський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ліцей № 2” </a:t>
            </a:r>
          </a:p>
          <a:p>
            <a:pPr marL="0" indent="0"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(науковий керівник Шпак Валентина Михайлівна ).</a:t>
            </a:r>
          </a:p>
          <a:p>
            <a:pPr algn="ctr"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0588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4771658"/>
          </a:xfrm>
        </p:spPr>
        <p:txBody>
          <a:bodyPr>
            <a:normAutofit/>
          </a:bodyPr>
          <a:lstStyle/>
          <a:p>
            <a:r>
              <a:rPr lang="uk-UA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Роботи переможців були направлені </a:t>
            </a:r>
            <a:br>
              <a:rPr lang="uk-UA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ІІ (обласний) етап Всеукраїнського конкурсу-захисту науково-дослідницьких робіт учнів-членів Малої академії наук України</a:t>
            </a:r>
            <a:r>
              <a:rPr lang="uk-UA" dirty="0">
                <a:solidFill>
                  <a:srgbClr val="FF0000"/>
                </a:solidFill>
              </a:rPr>
              <a:t/>
            </a:r>
            <a:br>
              <a:rPr lang="uk-UA" dirty="0">
                <a:solidFill>
                  <a:srgbClr val="FF0000"/>
                </a:solidFill>
              </a:rPr>
            </a:br>
            <a:r>
              <a:rPr lang="uk-UA" dirty="0"/>
              <a:t> </a:t>
            </a:r>
            <a:br>
              <a:rPr lang="uk-UA" dirty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029435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1500166" y="2428868"/>
            <a:ext cx="6870700" cy="1600200"/>
          </a:xfrm>
        </p:spPr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Дякую за увагу!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52400"/>
            <a:ext cx="6872287" cy="684213"/>
          </a:xfrm>
        </p:spPr>
        <p:txBody>
          <a:bodyPr/>
          <a:lstStyle/>
          <a:p>
            <a:r>
              <a:rPr lang="uk-UA" sz="3600" b="1" i="1" smtClean="0">
                <a:latin typeface="Times New Roman" pitchFamily="18" charset="0"/>
                <a:cs typeface="Times New Roman" pitchFamily="18" charset="0"/>
              </a:rPr>
              <a:t>Нормативна база</a:t>
            </a:r>
            <a:endParaRPr lang="ru-RU" sz="36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908721"/>
            <a:ext cx="7336358" cy="5688631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Наказ МОНУ від 30 грудня 2024 року № 1820, зареєстрованого в Міністерстві  юстиції України 06 лютого 2025 року за № 187/43593, затверджено Положення про учнівський </a:t>
            </a:r>
            <a:r>
              <a:rPr lang="uk-UA" sz="2300" dirty="0" err="1">
                <a:latin typeface="Times New Roman" pitchFamily="18" charset="0"/>
                <a:cs typeface="Times New Roman" pitchFamily="18" charset="0"/>
              </a:rPr>
              <a:t>олімпіадний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 та турнірний рух;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Наказ МОНУ № 1165 від 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20 серпня 2025 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«Про проведення    Всеукраїнських учнівських олімпіад з навчальних предметів  у 2025/2026 навчальному році»;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Наказ Департаменту науки і освіти України 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від 01 вересня 2025 року № 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76 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Про організацію проведення І етапу Всеукраїнських учнівських олімпіад з навчальних предметів у 2025/2026 навчальному році»;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Розпорядження </a:t>
            </a:r>
            <a:r>
              <a:rPr lang="uk-UA" sz="2300" dirty="0" err="1">
                <a:latin typeface="Times New Roman" pitchFamily="18" charset="0"/>
                <a:cs typeface="Times New Roman" pitchFamily="18" charset="0"/>
              </a:rPr>
              <a:t>Берестинської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  районної військової адміністрації Харківської області від 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15 вересня 2025 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року №164 «Про організацію проведення І етапу Всеукраїнських учнівських олімпіад з навчальних предметів у 2025/2026 навчальному році у </a:t>
            </a:r>
            <a:r>
              <a:rPr lang="uk-UA" sz="2300" dirty="0" err="1">
                <a:latin typeface="Times New Roman" pitchFamily="18" charset="0"/>
                <a:cs typeface="Times New Roman" pitchFamily="18" charset="0"/>
              </a:rPr>
              <a:t>Берестинському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 районі»;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Наказ відділу освіти, молоді та спорту </a:t>
            </a:r>
            <a:r>
              <a:rPr lang="uk-UA" sz="2300" dirty="0" err="1">
                <a:latin typeface="Times New Roman" pitchFamily="18" charset="0"/>
                <a:cs typeface="Times New Roman" pitchFamily="18" charset="0"/>
              </a:rPr>
              <a:t>Кегичівської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 селищної ради від 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16 вересня 2025 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№ 42 «Про організацію проведення І етапу Всеукраїнських учнівських олімпіад з навчальних предметів у 2025/2026 навчальному році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Наказ відділу освіти, молоді та спорту </a:t>
            </a:r>
            <a:r>
              <a:rPr lang="uk-UA" sz="2300" dirty="0" err="1">
                <a:latin typeface="Times New Roman" pitchFamily="18" charset="0"/>
                <a:cs typeface="Times New Roman" pitchFamily="18" charset="0"/>
              </a:rPr>
              <a:t>Кегичівської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 селищної ради від 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20 листопада 2025 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56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«Про 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підсумки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проведення 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І етапу Всеукраїнських учнівських олімпіад з навчальних предметів у 2025/2026 навчальному році».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Наказ МОНУ від 04 листопада 2025 року №1470 «Про проведення Всеукраїнського конкурсу-захисту науково-дослідницьких робіт учнів-членів Малої академії наук України у 2025/2026 навчальному році»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Наказ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Департаменту науки і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13 листопада 2025 року № 131 «Про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І, ІІ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етапів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Всеукраїнського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конкурсу-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захисту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науково-дослідницьких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робіт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учнів-членів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Малої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академії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наук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у 2025/2026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навчальному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Наказ ВОКМС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20 листопада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2025 року № 165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«Про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І (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територіального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етапу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Всеукраїнського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конкурсу-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захисту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науково-дослідницьких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робіт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учнів-членів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Малої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академії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наук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у 2025/2026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навчальному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Наказ ВОКМС 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від </a:t>
            </a:r>
            <a:r>
              <a:rPr lang="uk-UA" sz="23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 22 грудня 2025 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року 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№ 180  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Про підсумки проведення 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І (територіального) етапу Всеукраїнського конкурсу-захисту науково-дослідницьких робіт учнів-членів Малої академії наук України у 2025/2026 навчальному році»</a:t>
            </a:r>
          </a:p>
          <a:p>
            <a:pPr marL="0" indent="0" algn="just">
              <a:lnSpc>
                <a:spcPct val="80000"/>
              </a:lnSpc>
              <a:buNone/>
            </a:pPr>
            <a:endParaRPr lang="uk-UA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476672"/>
            <a:ext cx="8244408" cy="901006"/>
          </a:xfrm>
        </p:spPr>
        <p:txBody>
          <a:bodyPr anchor="ctr"/>
          <a:lstStyle/>
          <a:p>
            <a:pPr eaLnBrk="1" hangingPunct="1"/>
            <a:r>
              <a:rPr lang="uk-UA" b="1" dirty="0" smtClean="0">
                <a:solidFill>
                  <a:srgbClr val="C00000"/>
                </a:solidFill>
              </a:rPr>
              <a:t>І (районний) етап</a:t>
            </a:r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idx="4294967295"/>
          </p:nvPr>
        </p:nvSpPr>
        <p:spPr>
          <a:xfrm>
            <a:off x="1043608" y="2348879"/>
            <a:ext cx="6984776" cy="2666033"/>
          </a:xfrm>
        </p:spPr>
        <p:txBody>
          <a:bodyPr>
            <a:normAutofit/>
          </a:bodyPr>
          <a:lstStyle/>
          <a:p>
            <a:pPr eaLnBrk="1" hangingPunct="1"/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191 учень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подав </a:t>
            </a:r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заявки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на участь у І етапі;</a:t>
            </a:r>
          </a:p>
          <a:p>
            <a:pPr eaLnBrk="1" hangingPunct="1"/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174 учні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взяло  </a:t>
            </a:r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участь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у І етапі;</a:t>
            </a:r>
          </a:p>
          <a:p>
            <a:pPr eaLnBrk="1" hangingPunct="1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Зайняли </a:t>
            </a: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94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призових місць</a:t>
            </a:r>
            <a:r>
              <a:rPr lang="uk-UA" dirty="0" smtClean="0">
                <a:latin typeface="Arial" charset="0"/>
              </a:rPr>
              <a:t>.</a:t>
            </a:r>
            <a:endParaRPr lang="ru-RU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4625"/>
            <a:ext cx="8353425" cy="360040"/>
          </a:xfrm>
        </p:spPr>
        <p:txBody>
          <a:bodyPr>
            <a:normAutofit fontScale="90000"/>
          </a:bodyPr>
          <a:lstStyle/>
          <a:p>
            <a:r>
              <a:rPr lang="ru-RU" sz="2000" b="1" dirty="0" err="1" smtClean="0">
                <a:solidFill>
                  <a:srgbClr val="C00000"/>
                </a:solidFill>
              </a:rPr>
              <a:t>Переможц</a:t>
            </a:r>
            <a:r>
              <a:rPr lang="uk-UA" sz="2000" b="1" dirty="0" smtClean="0">
                <a:solidFill>
                  <a:srgbClr val="C00000"/>
                </a:solidFill>
              </a:rPr>
              <a:t>і І етапу Всеукраїнських учнівських олімпіад</a:t>
            </a:r>
            <a:endParaRPr lang="ru-RU" sz="2000" b="1" dirty="0" smtClean="0">
              <a:solidFill>
                <a:srgbClr val="C00000"/>
              </a:solidFill>
            </a:endParaRPr>
          </a:p>
        </p:txBody>
      </p:sp>
      <p:graphicFrame>
        <p:nvGraphicFramePr>
          <p:cNvPr id="15583" name="Group 2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902393"/>
              </p:ext>
            </p:extLst>
          </p:nvPr>
        </p:nvGraphicFramePr>
        <p:xfrm>
          <a:off x="179512" y="461365"/>
          <a:ext cx="8864152" cy="6374011"/>
        </p:xfrm>
        <a:graphic>
          <a:graphicData uri="http://schemas.openxmlformats.org/drawingml/2006/table">
            <a:tbl>
              <a:tblPr/>
              <a:tblGrid>
                <a:gridCol w="379223"/>
                <a:gridCol w="2699751"/>
                <a:gridCol w="2264550"/>
                <a:gridCol w="1024761"/>
                <a:gridCol w="1317550"/>
                <a:gridCol w="1178317"/>
              </a:tblGrid>
              <a:tr h="64977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№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Назва ЗО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Кількість учасників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І м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ІІ м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ІІІ м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94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Багаточернещинський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ліцей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94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Гришівський ліцей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94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Дубовогрядська гімназія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94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Катеринівський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ліцей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94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Костянтинівський ліцей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94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Лигівський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ліцей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94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Лебедівська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філія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94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Мотузівська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гімназія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94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Новоолександрівський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ліцей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94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Новочернещинська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гімназія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94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Огіївський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ліцей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94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Тавежнянський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ліцей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94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Сахновщинський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ліцей № 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94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Сугарівська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філія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94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Сахновщинський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ліцей № 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94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Шевченківський ліцей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0224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Всього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0A01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0A01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0A010"/>
                    </a:solidFill>
                  </a:tcPr>
                </a:tc>
              </a:tr>
              <a:tr h="37130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Всього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620688"/>
            <a:ext cx="6512892" cy="936104"/>
          </a:xfrm>
        </p:spPr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ІІ (обласний) етап</a:t>
            </a:r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2105025"/>
            <a:ext cx="8062913" cy="4752975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uk-UA" sz="3600" b="1" dirty="0" smtClean="0">
                <a:solidFill>
                  <a:srgbClr val="C00000"/>
                </a:solidFill>
                <a:latin typeface="Arial" charset="0"/>
              </a:rPr>
              <a:t>28 учнів</a:t>
            </a:r>
          </a:p>
          <a:p>
            <a:pPr marL="0" indent="0" algn="ctr">
              <a:buNone/>
              <a:defRPr/>
            </a:pPr>
            <a:r>
              <a:rPr lang="uk-UA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uk-UA" b="1" dirty="0" smtClean="0">
                <a:solidFill>
                  <a:srgbClr val="002060"/>
                </a:solidFill>
                <a:latin typeface="Arial" charset="0"/>
              </a:rPr>
              <a:t>заявлено</a:t>
            </a:r>
            <a:r>
              <a:rPr lang="uk-UA" dirty="0" smtClean="0">
                <a:latin typeface="Arial" charset="0"/>
              </a:rPr>
              <a:t> </a:t>
            </a:r>
          </a:p>
          <a:p>
            <a:pPr marL="0" indent="0" algn="ctr">
              <a:buNone/>
              <a:defRPr/>
            </a:pPr>
            <a:r>
              <a:rPr lang="uk-UA" dirty="0" smtClean="0">
                <a:latin typeface="Arial" charset="0"/>
              </a:rPr>
              <a:t>для участі у ІІ етапі </a:t>
            </a:r>
          </a:p>
          <a:p>
            <a:pPr marL="0" indent="0" algn="ctr">
              <a:buNone/>
              <a:defRPr/>
            </a:pPr>
            <a:r>
              <a:rPr lang="uk-UA" dirty="0" smtClean="0">
                <a:latin typeface="Arial" charset="0"/>
              </a:rPr>
              <a:t>від Сахновщинської територіальної громади</a:t>
            </a:r>
          </a:p>
          <a:p>
            <a:pPr marL="0" indent="0">
              <a:buFontTx/>
              <a:buNone/>
              <a:defRPr/>
            </a:pPr>
            <a:endParaRPr lang="uk-UA" dirty="0" smtClean="0">
              <a:latin typeface="Arial" charset="0"/>
            </a:endParaRPr>
          </a:p>
          <a:p>
            <a:pPr>
              <a:buNone/>
              <a:defRPr/>
            </a:pPr>
            <a:endParaRPr lang="ru-RU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908720"/>
            <a:ext cx="7530662" cy="1440160"/>
          </a:xfrm>
        </p:spPr>
        <p:txBody>
          <a:bodyPr>
            <a:normAutofit fontScale="90000"/>
          </a:bodyPr>
          <a:lstStyle/>
          <a:p>
            <a:r>
              <a:rPr lang="uk-UA" sz="3200" dirty="0" smtClean="0">
                <a:solidFill>
                  <a:srgbClr val="FF0000"/>
                </a:solidFill>
                <a:cs typeface="Times New Roman" pitchFamily="18" charset="0"/>
              </a:rPr>
              <a:t>Помилки допущені при організації та участі у І (районному) етапі </a:t>
            </a:r>
            <a:br>
              <a:rPr lang="uk-UA" sz="3200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uk-UA" sz="3200" dirty="0" smtClean="0">
                <a:solidFill>
                  <a:srgbClr val="FF0000"/>
                </a:solidFill>
                <a:cs typeface="Times New Roman" pitchFamily="18" charset="0"/>
              </a:rPr>
              <a:t>Всеукраїнських учнівських олімпіад </a:t>
            </a:r>
            <a:endParaRPr lang="ru-RU" sz="3200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uk-UA" dirty="0" smtClean="0"/>
          </a:p>
          <a:p>
            <a:pPr algn="ctr">
              <a:buFontTx/>
              <a:buChar char="-"/>
            </a:pPr>
            <a:r>
              <a:rPr lang="uk-UA" dirty="0" smtClean="0"/>
              <a:t>Роботи виконані на титульному листі</a:t>
            </a:r>
          </a:p>
          <a:p>
            <a:pPr algn="ctr">
              <a:buFontTx/>
              <a:buChar char="-"/>
            </a:pPr>
            <a:r>
              <a:rPr lang="uk-UA" dirty="0"/>
              <a:t>Пронумеровані сторінки у </a:t>
            </a:r>
            <a:r>
              <a:rPr lang="uk-UA" dirty="0" smtClean="0"/>
              <a:t>роботах</a:t>
            </a:r>
          </a:p>
          <a:p>
            <a:pPr algn="ctr">
              <a:buFontTx/>
              <a:buChar char="-"/>
            </a:pPr>
            <a:r>
              <a:rPr lang="uk-UA" dirty="0"/>
              <a:t>Роботи передані без </a:t>
            </a:r>
            <a:r>
              <a:rPr lang="uk-UA" dirty="0" smtClean="0"/>
              <a:t>підпису</a:t>
            </a:r>
          </a:p>
          <a:p>
            <a:pPr algn="ctr">
              <a:buFontTx/>
              <a:buChar char="-"/>
            </a:pPr>
            <a:r>
              <a:rPr lang="uk-UA" dirty="0" smtClean="0"/>
              <a:t>Не вчасно надіслані роботи </a:t>
            </a:r>
          </a:p>
          <a:p>
            <a:pPr algn="ctr">
              <a:buFontTx/>
              <a:buChar char="-"/>
            </a:pPr>
            <a:r>
              <a:rPr lang="uk-UA" dirty="0" smtClean="0"/>
              <a:t>Неякісне фото робіт</a:t>
            </a:r>
          </a:p>
          <a:p>
            <a:pPr marL="0" indent="0" algn="ctr">
              <a:buNone/>
            </a:pPr>
            <a:endParaRPr lang="uk-UA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92696"/>
            <a:ext cx="6308822" cy="1009822"/>
          </a:xfrm>
        </p:spPr>
        <p:txBody>
          <a:bodyPr/>
          <a:lstStyle/>
          <a:p>
            <a:r>
              <a:rPr lang="uk-UA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28 листопада по 18 грудня 2025 року </a:t>
            </a:r>
            <a:br>
              <a:rPr lang="uk-UA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060848"/>
            <a:ext cx="7696200" cy="3143272"/>
          </a:xfrm>
        </p:spPr>
        <p:txBody>
          <a:bodyPr/>
          <a:lstStyle/>
          <a:p>
            <a:pPr algn="ctr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(територіальний) етап Всеукраїнського конкурсу-захисту науково-дослідницьких робіт учнів-членів Малої академії наук України у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2025/2026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навчальному році в дистанційному форматі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6452838" cy="792088"/>
          </a:xfrm>
        </p:spPr>
        <p:txBody>
          <a:bodyPr>
            <a:normAutofit fontScale="90000"/>
          </a:bodyPr>
          <a:lstStyle/>
          <a:p>
            <a:r>
              <a:rPr lang="uk-UA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Даний конкурс включав в себе три тури</a:t>
            </a:r>
            <a:r>
              <a:rPr lang="uk-UA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628800"/>
            <a:ext cx="7264152" cy="3143272"/>
          </a:xfrm>
        </p:spPr>
        <p:txBody>
          <a:bodyPr>
            <a:norm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Заочне оцінювання науково-дослідницьких робіт;</a:t>
            </a:r>
          </a:p>
          <a:p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Постерний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захист;</a:t>
            </a:r>
          </a:p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Наукова конференція</a:t>
            </a:r>
            <a:r>
              <a:rPr lang="uk-UA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07050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6870700" cy="1600200"/>
          </a:xfrm>
        </p:spPr>
        <p:txBody>
          <a:bodyPr>
            <a:normAutofit fontScale="90000"/>
          </a:bodyPr>
          <a:lstStyle/>
          <a:p>
            <a:r>
              <a:rPr lang="uk-UA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розгляд журі конкурсу </a:t>
            </a:r>
            <a:br>
              <a:rPr lang="uk-UA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було подано </a:t>
            </a:r>
            <a:r>
              <a:rPr lang="uk-UA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учнівські роботи</a:t>
            </a:r>
            <a:b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із </a:t>
            </a:r>
            <a:r>
              <a:rPr lang="uk-UA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закладів загальної середньої освіти, а саме</a:t>
            </a:r>
            <a:r>
              <a:rPr lang="uk-UA" sz="2800" dirty="0" smtClean="0">
                <a:solidFill>
                  <a:srgbClr val="C00000"/>
                </a:solidFill>
              </a:rPr>
              <a:t>: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276872"/>
            <a:ext cx="7554416" cy="3209528"/>
          </a:xfrm>
        </p:spPr>
        <p:txBody>
          <a:bodyPr/>
          <a:lstStyle/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КЗ «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Гришівський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ліцей»               - 1 робота;</a:t>
            </a:r>
          </a:p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КЗ «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Лигівський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ліцей»                   - 1 робота; </a:t>
            </a:r>
          </a:p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КЗ «Сахновщинський ліцей № 2» - 2 роботи.</a:t>
            </a:r>
          </a:p>
          <a:p>
            <a:pPr>
              <a:buFontTx/>
              <a:buChar char="-"/>
            </a:pP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1526</TotalTime>
  <Words>671</Words>
  <Application>Microsoft Office PowerPoint</Application>
  <PresentationFormat>Экран (4:3)</PresentationFormat>
  <Paragraphs>159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Кнопка</vt:lpstr>
      <vt:lpstr>Про підсумки участі  у І (районному) етапі  та участь  у ІІ (обласному) етапі Всеукраїнських учнівських олімпіад  із навчальних предметів  та підсумки участі у І (територіальному) етапі Всеукраїнського конкурсу-захисту науково-дослідницьких робіт учнів-членів Малої академії наук України у 2025/2026 навчальному році</vt:lpstr>
      <vt:lpstr>Нормативна база</vt:lpstr>
      <vt:lpstr>І (районний) етап</vt:lpstr>
      <vt:lpstr>Переможці І етапу Всеукраїнських учнівських олімпіад</vt:lpstr>
      <vt:lpstr>ІІ (обласний) етап</vt:lpstr>
      <vt:lpstr>Помилки допущені при організації та участі у І (районному) етапі  Всеукраїнських учнівських олімпіад </vt:lpstr>
      <vt:lpstr>з 28 листопада по 18 грудня 2025 року  </vt:lpstr>
      <vt:lpstr>Даний конкурс включав в себе три тури:</vt:lpstr>
      <vt:lpstr>На розгляд журі конкурсу  було подано 4 учнівські роботи із 3 закладів загальної середньої освіти, а саме:</vt:lpstr>
      <vt:lpstr>Науково-дослідницькі роботи були представлені в таких  наукових секціях:</vt:lpstr>
      <vt:lpstr>Переможці І (територіального) етапу:</vt:lpstr>
      <vt:lpstr>Переможці І (територіального) етапу:</vt:lpstr>
      <vt:lpstr>Переможці І (територіального) етапу:</vt:lpstr>
      <vt:lpstr>Роботи переможців були направлені  на ІІ (обласний) етап Всеукраїнського конкурсу-захисту науково-дослідницьких робіт учнів-членів Малої академії наук України   </vt:lpstr>
      <vt:lpstr>Дякую за увагу!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підсумки проведення ІІ (районного) етапу Всеукраїнських учнівських олімпіад з навчальних предметів у 2021/2022 навчальному році</dc:title>
  <dc:creator>notebook</dc:creator>
  <cp:lastModifiedBy>User</cp:lastModifiedBy>
  <cp:revision>146</cp:revision>
  <cp:lastPrinted>2022-02-22T09:00:09Z</cp:lastPrinted>
  <dcterms:created xsi:type="dcterms:W3CDTF">2021-12-28T05:59:22Z</dcterms:created>
  <dcterms:modified xsi:type="dcterms:W3CDTF">2025-12-24T09:01:53Z</dcterms:modified>
</cp:coreProperties>
</file>